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90" r:id="rId4"/>
    <p:sldId id="291" r:id="rId5"/>
    <p:sldId id="258" r:id="rId6"/>
    <p:sldId id="259" r:id="rId7"/>
    <p:sldId id="260" r:id="rId8"/>
    <p:sldId id="265" r:id="rId9"/>
    <p:sldId id="293" r:id="rId10"/>
    <p:sldId id="266" r:id="rId11"/>
    <p:sldId id="267" r:id="rId12"/>
    <p:sldId id="269" r:id="rId13"/>
    <p:sldId id="268" r:id="rId14"/>
    <p:sldId id="270" r:id="rId15"/>
    <p:sldId id="292" r:id="rId16"/>
    <p:sldId id="262" r:id="rId17"/>
    <p:sldId id="271" r:id="rId18"/>
    <p:sldId id="272" r:id="rId19"/>
    <p:sldId id="273" r:id="rId20"/>
    <p:sldId id="274" r:id="rId21"/>
    <p:sldId id="275" r:id="rId22"/>
    <p:sldId id="279" r:id="rId23"/>
    <p:sldId id="263" r:id="rId24"/>
    <p:sldId id="294" r:id="rId25"/>
    <p:sldId id="276" r:id="rId26"/>
    <p:sldId id="264" r:id="rId27"/>
    <p:sldId id="277" r:id="rId28"/>
    <p:sldId id="280" r:id="rId29"/>
    <p:sldId id="278" r:id="rId30"/>
    <p:sldId id="281" r:id="rId31"/>
    <p:sldId id="282" r:id="rId32"/>
    <p:sldId id="283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11" r:id="rId42"/>
    <p:sldId id="303" r:id="rId43"/>
    <p:sldId id="312" r:id="rId44"/>
    <p:sldId id="304" r:id="rId45"/>
    <p:sldId id="305" r:id="rId46"/>
    <p:sldId id="306" r:id="rId47"/>
    <p:sldId id="307" r:id="rId48"/>
    <p:sldId id="308" r:id="rId49"/>
    <p:sldId id="309" r:id="rId50"/>
    <p:sldId id="310" r:id="rId5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134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49CFA-C1A2-4BDD-9838-CE0B0B056AB3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1026C0-8EB6-48EB-B994-CD9A8677F5A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87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1026C0-8EB6-48EB-B994-CD9A8677F5A5}" type="slidenum">
              <a:rPr lang="ru-RU" smtClean="0"/>
              <a:pPr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107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54BE-46CC-4268-9C54-BC7E4B35424F}" type="datetimeFigureOut">
              <a:rPr lang="ru-RU" smtClean="0"/>
              <a:pPr/>
              <a:t>04.05.2022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8CA3B-EC44-45FE-8FAC-F1A4C7E9C7B3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7.png"/><Relationship Id="rId4" Type="http://schemas.openxmlformats.org/officeDocument/2006/relationships/image" Target="../media/image14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5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9.png"/><Relationship Id="rId10" Type="http://schemas.microsoft.com/office/2007/relationships/hdphoto" Target="../media/hdphoto1.wdp"/><Relationship Id="rId4" Type="http://schemas.openxmlformats.org/officeDocument/2006/relationships/image" Target="../media/image48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9.png"/><Relationship Id="rId7" Type="http://schemas.openxmlformats.org/officeDocument/2006/relationships/image" Target="../media/image1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microsoft.com/office/2007/relationships/hdphoto" Target="../media/hdphoto1.wdp"/><Relationship Id="rId9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9672" y="1052736"/>
            <a:ext cx="67687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 smtClean="0">
                <a:latin typeface="Courier New" pitchFamily="49" charset="0"/>
                <a:cs typeface="Courier New" pitchFamily="49" charset="0"/>
              </a:rPr>
              <a:t>   ФИЛЬТРЫ</a:t>
            </a:r>
            <a:endParaRPr lang="ru-RU" sz="96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188640"/>
            <a:ext cx="17811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764704"/>
            <a:ext cx="23717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244408" y="98072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(1)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1844824"/>
            <a:ext cx="8892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т.к. для реактивного фильтра действительная часть равна нулю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55776" y="2348880"/>
            <a:ext cx="3248025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8244408" y="2780928"/>
            <a:ext cx="526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(2)</a:t>
            </a:r>
            <a:endParaRPr lang="ru-RU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95536" y="3717032"/>
            <a:ext cx="4493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в полосе пропускания   а = 0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5536" y="4221088"/>
            <a:ext cx="3946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Ур-ние (1) выполнимо при</a:t>
            </a:r>
            <a:r>
              <a:rPr lang="ru-RU" sz="2400" b="1" dirty="0" smtClean="0"/>
              <a:t> </a:t>
            </a:r>
            <a:endParaRPr lang="ru-RU" sz="2400" b="1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1960" y="4077072"/>
            <a:ext cx="14478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796136" y="422108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или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16216" y="3933056"/>
            <a:ext cx="15525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0" y="4869160"/>
            <a:ext cx="2800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Т.е., раз а=0, то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87824" y="4725144"/>
            <a:ext cx="14478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496574" y="4797152"/>
            <a:ext cx="4647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Тогда из </a:t>
            </a:r>
            <a:r>
              <a:rPr lang="ru-RU" sz="2000" b="1" dirty="0" err="1" smtClean="0">
                <a:latin typeface="Courier New" pitchFamily="49" charset="0"/>
                <a:cs typeface="Courier New" pitchFamily="49" charset="0"/>
              </a:rPr>
              <a:t>ур-ния</a:t>
            </a:r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 (2) вытекает: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07904" y="5321670"/>
            <a:ext cx="2736304" cy="153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277338"/>
            <a:ext cx="9684568" cy="7135338"/>
          </a:xfrm>
          <a:prstGeom prst="rect">
            <a:avLst/>
          </a:prstGeom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0"/>
            <a:ext cx="2867025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59024" y="1700808"/>
            <a:ext cx="8784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По такому закону изменяется коэффициент фазы фильтра в полосе пропускания</a:t>
            </a:r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(</a:t>
            </a:r>
            <a:endParaRPr lang="ru-RU" sz="24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2132856"/>
            <a:ext cx="352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851920" y="2060848"/>
            <a:ext cx="28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и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2132856"/>
            <a:ext cx="3619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27984" y="2060848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зависят от частоты)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36912"/>
            <a:ext cx="5416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Однако есть и второй случай, когда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6096" y="2420888"/>
            <a:ext cx="15621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958786" y="2636912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-это в полосе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996952"/>
            <a:ext cx="2185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задерживания.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3573016"/>
            <a:ext cx="11906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5736" y="3356992"/>
            <a:ext cx="184785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4355976" y="350100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Тогда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15816" y="4221088"/>
            <a:ext cx="2676525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251520" y="5733256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По такому закону изменяется затухание фильтра в полосе задерживания.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188640"/>
            <a:ext cx="8640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Вышеуказанные формулы справедливы для Г-образных фильтров. Т- и П-образные фильтры состоят из двух Г-образных звеньев, и поэтому собственные затухания и коэффициент фазы равны соответственно а и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b.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9592" y="1844824"/>
            <a:ext cx="7374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Условие пропускания реактивного фильтра</a:t>
            </a:r>
            <a:endParaRPr lang="ru-RU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2348880"/>
            <a:ext cx="8568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Для симметричного реактивного фильтра при а=0, т.е. в полосе пропускания: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140968"/>
            <a:ext cx="687705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9512" y="3717032"/>
            <a:ext cx="5878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Т.к. косинус меняется от -1 до 1, то: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2160" y="3717032"/>
            <a:ext cx="2733675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67544" y="4077072"/>
            <a:ext cx="8494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В случае Т- или П-образного фильтра это принимает вид: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4941168"/>
            <a:ext cx="2886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851920" y="5157192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или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48064" y="4869160"/>
            <a:ext cx="223837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0"/>
            <a:ext cx="2238375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11560" y="908720"/>
            <a:ext cx="6955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Разделив все части неравенства на 2, получим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1340768"/>
            <a:ext cx="2543175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95536" y="2492896"/>
            <a:ext cx="84969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Это неравенство носит название </a:t>
            </a:r>
            <a:r>
              <a:rPr lang="ru-RU" sz="2000" u="sng" dirty="0" smtClean="0">
                <a:latin typeface="Courier New" pitchFamily="49" charset="0"/>
                <a:cs typeface="Courier New" pitchFamily="49" charset="0"/>
              </a:rPr>
              <a:t>условия пропускания реактивного фильтра . 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Таким образом, частоты среза удовлетворяют условиям:</a:t>
            </a:r>
            <a:endParaRPr lang="ru-RU" sz="2000" u="sng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3140968"/>
            <a:ext cx="30003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67544" y="3645024"/>
            <a:ext cx="8424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Отсюда можно найти частоты среза аналитически или графически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277338"/>
            <a:ext cx="9684568" cy="7135338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548680"/>
            <a:ext cx="6543675" cy="433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79512" y="5085184"/>
            <a:ext cx="8964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Графическое определение полосы пропускания на основании условий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5445224"/>
            <a:ext cx="300037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504" y="260648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Рассмотрим 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32656"/>
            <a:ext cx="1114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75856" y="260648"/>
            <a:ext cx="5262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и получим математическое описание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340768"/>
            <a:ext cx="3312368" cy="196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5936" y="2780928"/>
            <a:ext cx="441960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76056" y="3501008"/>
            <a:ext cx="3476625" cy="136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Объект 5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548680"/>
            <a:ext cx="2592288" cy="9517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512" y="76470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Т-образный</a:t>
            </a:r>
            <a:endParaRPr lang="ru-RU" sz="2000" b="1" dirty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9512" y="3356992"/>
            <a:ext cx="4819650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83768" y="5157192"/>
            <a:ext cx="3147049" cy="1367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764704"/>
            <a:ext cx="3312368" cy="194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980728"/>
            <a:ext cx="4286250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23528" y="2780928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Т.к.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2852936"/>
            <a:ext cx="9334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98124" y="2780928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имеют разные знаки, то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8144" y="2636912"/>
            <a:ext cx="13525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3645024"/>
            <a:ext cx="9334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547664" y="3573016"/>
            <a:ext cx="3724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- действительные числа 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4149080"/>
            <a:ext cx="11144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619672" y="4077072"/>
            <a:ext cx="4647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- действительные числа, если 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84168" y="3861048"/>
            <a:ext cx="18383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23528" y="4725144"/>
            <a:ext cx="85689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Это условие совпадает с условием пропускания фильтра.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9512" y="5229200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Таким образом, в полосе пропускания  фильтр имеет активное характеристическое сопротивление.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" name="Объект 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0"/>
            <a:ext cx="2592288" cy="9517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8864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П-образный</a:t>
            </a:r>
            <a:endParaRPr lang="ru-RU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1340768"/>
            <a:ext cx="6494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Характеристическое сопротивление фильтра: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1268760"/>
            <a:ext cx="183832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80528" y="1916832"/>
            <a:ext cx="9074347" cy="3349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75656" y="332656"/>
            <a:ext cx="55964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>
                <a:latin typeface="Courier New" pitchFamily="49" charset="0"/>
                <a:cs typeface="Courier New" pitchFamily="49" charset="0"/>
              </a:rPr>
              <a:t>Фильтры типа «</a:t>
            </a:r>
            <a:r>
              <a:rPr lang="en-US" sz="4400" b="1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4400" b="1" dirty="0" smtClean="0">
                <a:latin typeface="Courier New" pitchFamily="49" charset="0"/>
                <a:cs typeface="Courier New" pitchFamily="49" charset="0"/>
              </a:rPr>
              <a:t>»</a:t>
            </a:r>
            <a:endParaRPr lang="ru-RU" sz="4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000" y="1052736"/>
            <a:ext cx="900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Фильтром типа «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» 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называется реактивный электрический фильтр, для которого выполняется равенство: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1700808"/>
            <a:ext cx="3743325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2564904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где «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» - действительное число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2924944"/>
            <a:ext cx="871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Можно показать, что и произведение характеристических сопротивлений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5896" y="3212976"/>
            <a:ext cx="4647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Г-образного звена также равно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72400" y="3212976"/>
            <a:ext cx="4191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3284984"/>
            <a:ext cx="11239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776" y="3861048"/>
            <a:ext cx="30384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116632"/>
            <a:ext cx="35702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Для Г-образного звена:</a:t>
            </a:r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48680"/>
            <a:ext cx="4752528" cy="951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15616" y="764704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Полоса пропускания:</a:t>
            </a:r>
            <a:endParaRPr lang="ru-RU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1412776"/>
            <a:ext cx="41719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88840"/>
            <a:ext cx="4752528" cy="9517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7624" y="2204864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Полоса задерживания:</a:t>
            </a:r>
            <a:endParaRPr lang="ru-RU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3608" y="2852936"/>
            <a:ext cx="367665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899592" y="3501008"/>
            <a:ext cx="4493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Условие пропускания фильтра: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43608" y="3861048"/>
            <a:ext cx="36004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99592" y="4581128"/>
            <a:ext cx="5872662" cy="1453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476672"/>
            <a:ext cx="84249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latin typeface="Courier New" pitchFamily="49" charset="0"/>
                <a:cs typeface="Courier New" pitchFamily="49" charset="0"/>
              </a:rPr>
              <a:t>Ранее мы изучали свойства резонансных цепей и говорили о </a:t>
            </a:r>
            <a:r>
              <a:rPr lang="ru-RU" u="sng" dirty="0" smtClean="0">
                <a:latin typeface="Courier New" pitchFamily="49" charset="0"/>
                <a:cs typeface="Courier New" pitchFamily="49" charset="0"/>
              </a:rPr>
              <a:t>полосе пропускания</a:t>
            </a:r>
            <a:r>
              <a:rPr lang="ru-RU" dirty="0" smtClean="0">
                <a:latin typeface="Courier New" pitchFamily="49" charset="0"/>
                <a:cs typeface="Courier New" pitchFamily="49" charset="0"/>
              </a:rPr>
              <a:t>. При увеличении добротности полоса пропускания сужается. Однако часто необходимо создавать устройства, которые выделяли бы не одну, а целые полосы частот.</a:t>
            </a:r>
          </a:p>
          <a:p>
            <a:pPr algn="just"/>
            <a:r>
              <a:rPr lang="ru-RU" b="1" dirty="0" smtClean="0">
                <a:latin typeface="Courier New" pitchFamily="49" charset="0"/>
                <a:cs typeface="Courier New" pitchFamily="49" charset="0"/>
              </a:rPr>
              <a:t>Электрический фильтр </a:t>
            </a:r>
            <a:r>
              <a:rPr lang="ru-RU" dirty="0" smtClean="0">
                <a:latin typeface="Courier New" pitchFamily="49" charset="0"/>
                <a:cs typeface="Courier New" pitchFamily="49" charset="0"/>
              </a:rPr>
              <a:t>– это линейный четырёхполюсник, предназначенный для выделения частотных составляющих, расположенных в заданной полосе частот и подавления тех составляющих, которые расположены в других, также заданных, полосах частот.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861048"/>
            <a:ext cx="775335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3528" y="4005064"/>
            <a:ext cx="8820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Таким образом, при заданном коэффициенте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 достаточно воспользоваться только одной из частотных функций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725144"/>
            <a:ext cx="14097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763688" y="4653136"/>
            <a:ext cx="6647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. </a:t>
            </a:r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Приведённые выше формулы справедливы для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528" y="5013176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Г-, Т- и П-образных звеньев. Разница лишь в том, что при переходе от Г-образного звена к Т- или П-образному собственное затухание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a</a:t>
            </a:r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 и коэффициент фазы 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b</a:t>
            </a:r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 удваиваются. 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908720"/>
            <a:ext cx="5819603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2420888"/>
            <a:ext cx="5443805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332656"/>
            <a:ext cx="2400300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568" y="2564904"/>
            <a:ext cx="2657475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4509120"/>
            <a:ext cx="3276600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211960" y="3284984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Схемы ФНЧ типа «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»</a:t>
            </a:r>
            <a:endParaRPr lang="ru-RU" sz="24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7584" y="548680"/>
            <a:ext cx="7005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Частотные характеристики ФНЧ типа «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»</a:t>
            </a:r>
            <a:endParaRPr lang="ru-RU" sz="24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916832"/>
            <a:ext cx="4032448" cy="4123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8520" y="1916832"/>
            <a:ext cx="4824536" cy="304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548680"/>
            <a:ext cx="246697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2492896"/>
            <a:ext cx="2276475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4509120"/>
            <a:ext cx="320992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499992" y="2996952"/>
            <a:ext cx="3502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Схемы ФВЧ типа «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»</a:t>
            </a:r>
            <a:endParaRPr lang="ru-RU" sz="24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620688"/>
            <a:ext cx="7005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Частотные характеристики ФВЧ типа «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»</a:t>
            </a:r>
            <a:endParaRPr lang="ru-RU" sz="24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40768"/>
            <a:ext cx="7845376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620688"/>
            <a:ext cx="25908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07904" y="620688"/>
            <a:ext cx="294322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7544" y="3573016"/>
            <a:ext cx="3038475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779912" y="4221088"/>
            <a:ext cx="3318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Схемы ПФ типа «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»</a:t>
            </a:r>
            <a:endParaRPr lang="ru-RU" sz="24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620688"/>
            <a:ext cx="6821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Частотные характеристики ПФ типа «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»</a:t>
            </a:r>
            <a:endParaRPr lang="ru-RU" sz="24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42862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412776"/>
            <a:ext cx="4236413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764704"/>
            <a:ext cx="290512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764704"/>
            <a:ext cx="35909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3861048"/>
            <a:ext cx="2943225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51920" y="4437112"/>
            <a:ext cx="4977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Схемы ЗФ (или РФ)типа «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» </a:t>
            </a:r>
            <a:endParaRPr lang="ru-RU" sz="24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7584" y="620688"/>
            <a:ext cx="6821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Частотные характеристики ЗФ типа «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400" b="1" dirty="0" smtClean="0">
                <a:latin typeface="Courier New" pitchFamily="49" charset="0"/>
                <a:cs typeface="Courier New" pitchFamily="49" charset="0"/>
              </a:rPr>
              <a:t>»</a:t>
            </a:r>
            <a:endParaRPr lang="ru-RU" sz="24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28800"/>
            <a:ext cx="4400047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1268760"/>
            <a:ext cx="4248472" cy="478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648"/>
            <a:ext cx="4752528" cy="951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552" y="404664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Принцип работы:</a:t>
            </a:r>
            <a:endParaRPr lang="ru-RU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7" y="1556792"/>
            <a:ext cx="85689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Физическое действие таких фильтров легко объяснить тем, что на низких частотах индуктивные сопротивления малы, а емкостные велики; на высоких же частотах имеет место быть обратное явление – индуктивные сопротивления велики, а емкостные малы.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5" y="3356992"/>
            <a:ext cx="84969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Поэтому, например, в фильтре нижних частот токи нижних частот проходят через индуктивность в нагрузку, лишь в малой степени ответвляясь в ёмкость. В области же верхних частот индуктивность представляет большое сопротивление и, кроме того, ток высокой частоты, прошедший через индуктивность, замыкается через ёмкость на землю, которая представляет малое сопротивление. Таким образом, в нагрузку токи высокой частоты почти не поступают. 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3768" y="2708920"/>
            <a:ext cx="4910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latin typeface="Courier New" pitchFamily="49" charset="0"/>
                <a:cs typeface="Courier New" pitchFamily="49" charset="0"/>
              </a:rPr>
              <a:t>Классификация фильтров</a:t>
            </a:r>
            <a:endParaRPr lang="ru-RU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528" y="3645024"/>
            <a:ext cx="88204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Courier New" pitchFamily="49" charset="0"/>
                <a:cs typeface="Courier New" pitchFamily="49" charset="0"/>
              </a:rPr>
              <a:t>Классификация по пропускаемым частотам</a:t>
            </a:r>
          </a:p>
          <a:p>
            <a:r>
              <a:rPr lang="ru-RU" dirty="0" smtClean="0">
                <a:latin typeface="Courier New" pitchFamily="49" charset="0"/>
                <a:cs typeface="Courier New" pitchFamily="49" charset="0"/>
              </a:rPr>
              <a:t>В зависимости от пропускаемого спектра частот фильтры разделяются на: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Courier New" pitchFamily="49" charset="0"/>
                <a:cs typeface="Courier New" pitchFamily="49" charset="0"/>
              </a:rPr>
              <a:t>Фильтры нижних частот (ФНЧ)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Courier New" pitchFamily="49" charset="0"/>
                <a:cs typeface="Courier New" pitchFamily="49" charset="0"/>
              </a:rPr>
              <a:t>Фильтры верхних частот (ФВЧ)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Courier New" pitchFamily="49" charset="0"/>
                <a:cs typeface="Courier New" pitchFamily="49" charset="0"/>
              </a:rPr>
              <a:t>Полосовые фильтры (ПФ)</a:t>
            </a:r>
          </a:p>
          <a:p>
            <a:pPr marL="342900" indent="-342900">
              <a:buAutoNum type="arabicParenR"/>
            </a:pPr>
            <a:r>
              <a:rPr lang="ru-RU" dirty="0" smtClean="0">
                <a:latin typeface="Courier New" pitchFamily="49" charset="0"/>
                <a:cs typeface="Courier New" pitchFamily="49" charset="0"/>
              </a:rPr>
              <a:t>Заграждающие фильтры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9512" y="476672"/>
            <a:ext cx="88569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 smtClean="0">
                <a:latin typeface="Courier New" pitchFamily="49" charset="0"/>
                <a:cs typeface="Courier New" pitchFamily="49" charset="0"/>
              </a:rPr>
              <a:t>Полоса пропускания фильтра </a:t>
            </a:r>
            <a:r>
              <a:rPr lang="ru-RU" dirty="0" smtClean="0">
                <a:latin typeface="Courier New" pitchFamily="49" charset="0"/>
                <a:cs typeface="Courier New" pitchFamily="49" charset="0"/>
              </a:rPr>
              <a:t>– это полоса частот, где затухание входного сигнала мало.</a:t>
            </a:r>
          </a:p>
          <a:p>
            <a:pPr algn="just"/>
            <a:r>
              <a:rPr lang="ru-RU" b="1" dirty="0" smtClean="0">
                <a:latin typeface="Courier New" pitchFamily="49" charset="0"/>
                <a:cs typeface="Courier New" pitchFamily="49" charset="0"/>
              </a:rPr>
              <a:t>Полоса задерживания </a:t>
            </a:r>
            <a:r>
              <a:rPr lang="ru-RU" dirty="0" smtClean="0">
                <a:latin typeface="Courier New" pitchFamily="49" charset="0"/>
                <a:cs typeface="Courier New" pitchFamily="49" charset="0"/>
              </a:rPr>
              <a:t>– это полоса частот, где происходит ослабление (подавление) входного сигнала в более значительной степени.</a:t>
            </a:r>
          </a:p>
          <a:p>
            <a:pPr algn="just"/>
            <a:endParaRPr lang="ru-RU" dirty="0" smtClean="0"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ru-RU" dirty="0" smtClean="0">
                <a:latin typeface="Courier New" pitchFamily="49" charset="0"/>
                <a:cs typeface="Courier New" pitchFamily="49" charset="0"/>
              </a:rPr>
              <a:t>Фильтры находят широкое практическое применение в аппаратуре связи, автоматике, приборостроении и других областях техники.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38918" name="Rectangle 6"/>
          <p:cNvSpPr>
            <a:spLocks noChangeArrowheads="1"/>
          </p:cNvSpPr>
          <p:nvPr/>
        </p:nvSpPr>
        <p:spPr bwMode="auto">
          <a:xfrm>
            <a:off x="0" y="895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</a:rPr>
              <a:t>.</a:t>
            </a:r>
            <a:endParaRPr kumimoji="0" lang="ru-RU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485775"/>
            <a:ext cx="6677025" cy="637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115616" y="0"/>
            <a:ext cx="6186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Таблица основных характеристик фильтров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419100"/>
            <a:ext cx="4067175" cy="643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60032" y="390525"/>
            <a:ext cx="3114675" cy="646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47664" y="0"/>
            <a:ext cx="4493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Расчётные параметры фильтров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260648"/>
            <a:ext cx="7308304" cy="951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3568" y="476672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n>
                  <a:solidFill>
                    <a:schemeClr val="bg1"/>
                  </a:solidFill>
                </a:ln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Преимущества фильтров типа «</a:t>
            </a:r>
            <a:r>
              <a:rPr lang="en-US" sz="2000" dirty="0" smtClean="0">
                <a:ln>
                  <a:solidFill>
                    <a:schemeClr val="bg1"/>
                  </a:solidFill>
                </a:ln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000" dirty="0" smtClean="0">
                <a:ln>
                  <a:solidFill>
                    <a:schemeClr val="bg1"/>
                  </a:solidFill>
                </a:ln>
                <a:solidFill>
                  <a:srgbClr val="92D050"/>
                </a:solidFill>
                <a:latin typeface="Courier New" pitchFamily="49" charset="0"/>
                <a:cs typeface="Courier New" pitchFamily="49" charset="0"/>
              </a:rPr>
              <a:t>» :</a:t>
            </a:r>
            <a:endParaRPr lang="ru-RU" sz="2000" dirty="0">
              <a:ln>
                <a:solidFill>
                  <a:schemeClr val="bg1"/>
                </a:solidFill>
              </a:ln>
              <a:solidFill>
                <a:srgbClr val="92D050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1556792"/>
            <a:ext cx="180631" cy="17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331640" y="1412776"/>
            <a:ext cx="141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Простота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1916832"/>
            <a:ext cx="180631" cy="17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331640" y="1772816"/>
            <a:ext cx="75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Неуклонное возрастание собственного затухания а в полосе задерживания по мере удаления частоты от частоты среза 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2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780928"/>
            <a:ext cx="7308304" cy="9517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1600" y="2996952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Недостатки фильтров типа «</a:t>
            </a:r>
            <a:r>
              <a:rPr lang="en-US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0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» :</a:t>
            </a:r>
            <a:endParaRPr lang="ru-RU" sz="20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3933056"/>
            <a:ext cx="180631" cy="17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1403648" y="3789040"/>
            <a:ext cx="5109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Характеристические сопротивления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3861048"/>
            <a:ext cx="10096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1403648" y="4077072"/>
            <a:ext cx="75608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в полосе пропускания фильтра очень резко изменяются в зависимости от частоты, вследствие чего согласовать нагрузку с фильтром удаётся только в ограниченной части полосы пропускания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7624" y="5661248"/>
            <a:ext cx="180631" cy="170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1403648" y="5517232"/>
            <a:ext cx="77403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Courier New" pitchFamily="49" charset="0"/>
                <a:cs typeface="Courier New" pitchFamily="49" charset="0"/>
              </a:rPr>
              <a:t>Кривая затухания вблизи частоты среза имеет недостаточную крутизну, вследствие чего не обеспечивается чёткое разделение частот. Для увеличения крутизны применяют многозвенный фильтр</a:t>
            </a:r>
            <a:endParaRPr lang="ru-RU" sz="2000" b="1" dirty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284" y="-4939"/>
            <a:ext cx="9684568" cy="7135338"/>
          </a:xfrm>
          <a:prstGeom prst="rect">
            <a:avLst/>
          </a:prstGeom>
        </p:spPr>
      </p:pic>
      <p:pic>
        <p:nvPicPr>
          <p:cNvPr id="5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5730" y="274638"/>
            <a:ext cx="10286269" cy="133955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331640" y="483530"/>
            <a:ext cx="3640740" cy="6106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32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Фильтры типа </a:t>
            </a:r>
            <a:r>
              <a:rPr lang="en-US" sz="3200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</a:t>
            </a:r>
            <a:endParaRPr lang="ru-RU" sz="3200" dirty="0">
              <a:solidFill>
                <a:schemeClr val="bg1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-18060" y="1712320"/>
            <a:ext cx="8910933" cy="3709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В </a:t>
            </a:r>
            <a:r>
              <a:rPr lang="ru-RU" sz="2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целях наилучшего согласования нагрузки с фильтром необходимо, чтобы характеристическое сопротивление фильтра было постоянным в полос пропускания частот. В связи с этим попытаемся изменить продольную или поперечную ветвь Г-образного звена типа “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</a:t>
            </a:r>
            <a:r>
              <a:rPr lang="ru-RU" sz="2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” таким образом, чтобы получилось новое Г-образное звено с характеристическим сопротивлением, мало меняющимся в зависимости от частоты в полосе пропускания. Второе характеристическое сопротивление этого звена должно быть равно характеристическому сопротивлению исходного звена типа “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k</a:t>
            </a:r>
            <a:r>
              <a:rPr lang="ru-RU" sz="2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” (именуемого “прототипом”)</a:t>
            </a:r>
            <a:endParaRPr lang="ru-RU" sz="20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-18061" y="5310555"/>
            <a:ext cx="89109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Равенство </a:t>
            </a:r>
            <a:r>
              <a:rPr lang="ru-RU" sz="2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характеристических сопротивлений нового фильтра (так называемого фильтра типа “</a:t>
            </a:r>
            <a:r>
              <a:rPr lang="en-US" sz="2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</a:t>
            </a:r>
            <a:r>
              <a:rPr lang="ru-RU" sz="2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”) </a:t>
            </a:r>
            <a:r>
              <a:rPr lang="be-BY" sz="2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и прототипа позволяет включать их согласованно и образовывать таким образом, комбинированные </a:t>
            </a:r>
            <a:r>
              <a:rPr lang="be-BY" sz="20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фильтры, </a:t>
            </a:r>
            <a:r>
              <a:rPr lang="be-BY" sz="2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сочетающие в себе преимущество общих типов фильтров. </a:t>
            </a:r>
            <a:endParaRPr lang="ru-RU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19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284" y="-277338"/>
            <a:ext cx="9684568" cy="713533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-1" y="-17703"/>
            <a:ext cx="8905399" cy="167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be-BY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	Так </a:t>
            </a:r>
            <a:r>
              <a:rPr lang="be-BY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как </a:t>
            </a:r>
            <a:r>
              <a:rPr lang="be-BY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Г-образный </a:t>
            </a:r>
            <a:r>
              <a:rPr lang="be-BY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прототип имеет два характеристических сопротивления, в данном случае возможны два варианта:</a:t>
            </a:r>
            <a:endParaRPr lang="ru-RU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+mj-lt"/>
              <a:buAutoNum type="arabicPeriod"/>
            </a:pP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Неизменными остаются характеристические сопротивления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Z</a:t>
            </a:r>
            <a:r>
              <a:rPr lang="en-US" baseline="-25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Полученное при этом звено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 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носит название </a:t>
            </a:r>
            <a:endParaRPr lang="ru-RU" dirty="0" smtClean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 lvl="0" algn="just">
              <a:lnSpc>
                <a:spcPct val="107000"/>
              </a:lnSpc>
              <a:spcAft>
                <a:spcPts val="0"/>
              </a:spcAft>
            </a:pPr>
            <a:r>
              <a:rPr lang="ru-RU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3" cstate="print"/>
          <a:srcRect l="28778" t="41344" r="31929" b="38403"/>
          <a:stretch/>
        </p:blipFill>
        <p:spPr>
          <a:xfrm rot="60000">
            <a:off x="699628" y="3054385"/>
            <a:ext cx="7266527" cy="2105697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-1" y="1999736"/>
            <a:ext cx="9046475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2. Одинаковыми 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остаются характеристические сопротивления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Z</a:t>
            </a:r>
            <a:r>
              <a:rPr lang="ru-RU" baseline="-250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П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В этом случае звено </a:t>
            </a:r>
            <a:r>
              <a:rPr lang="en-US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m 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носит </a:t>
            </a:r>
            <a:r>
              <a:rPr lang="ru-RU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название</a:t>
            </a:r>
            <a:endParaRPr lang="ru-RU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14" name="Объект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25" y="1253638"/>
            <a:ext cx="6244444" cy="59591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864490" y="1322786"/>
            <a:ext cx="4320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последовательно-производного</a:t>
            </a:r>
            <a:r>
              <a:rPr lang="ru-RU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</a:t>
            </a:r>
            <a:endParaRPr lang="ru-RU" dirty="0"/>
          </a:p>
        </p:txBody>
      </p:sp>
      <p:pic>
        <p:nvPicPr>
          <p:cNvPr id="16" name="Объект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2303302"/>
            <a:ext cx="6244444" cy="59591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5027120" y="2296949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параллельно-производного.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9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318" y="-99392"/>
            <a:ext cx="9684568" cy="7135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Прямоугольник 14"/>
              <p:cNvSpPr/>
              <p:nvPr/>
            </p:nvSpPr>
            <p:spPr>
              <a:xfrm>
                <a:off x="-233972" y="351035"/>
                <a:ext cx="9513876" cy="15237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	Из </a:t>
                </a:r>
                <a:r>
                  <a:rPr lang="ru-RU" sz="2000" dirty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условия равенства характеристических </a:t>
                </a:r>
                <a:r>
                  <a:rPr lang="ru-RU" sz="20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сопротивлений </a:t>
                </a:r>
                <a:r>
                  <a:rPr lang="en-US" sz="2000" dirty="0" smtClean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Z</a:t>
                </a:r>
                <a:r>
                  <a:rPr lang="en-US" sz="2000" baseline="-25000" dirty="0" smtClean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T </a:t>
                </a:r>
                <a:r>
                  <a:rPr lang="ru-RU" sz="2000" dirty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звеньев следует: </a:t>
                </a:r>
              </a:p>
              <a:p>
                <a:pPr marL="2286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𝑇</m:t>
                        </m:r>
                      </m:sub>
                    </m:sSub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(1+</m:t>
                        </m:r>
                        <m:f>
                          <m:f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ad>
                      <m:radPr>
                        <m:degHide m:val="on"/>
                        <m:ctrlP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sSub>
                          <m:sSub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ru-RU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(1+</m:t>
                        </m:r>
                        <m:f>
                          <m:fPr>
                            <m:ctrlP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r>
                              <a:rPr lang="ru-RU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sSub>
                              <m:sSubPr>
                                <m:ctrlP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ru-RU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ru-RU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0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.</a:t>
                </a:r>
                <a:endParaRPr lang="ru-RU" sz="20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5" name="Прямоугольник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3972" y="351035"/>
                <a:ext cx="9513876" cy="1523750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t="-1200" r="-6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Прямоугольник 15"/>
              <p:cNvSpPr/>
              <p:nvPr/>
            </p:nvSpPr>
            <p:spPr>
              <a:xfrm>
                <a:off x="4718" y="2307922"/>
                <a:ext cx="9036496" cy="4169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Пусть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0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ru-RU" sz="20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ru-RU" sz="20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ru-RU" sz="2000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20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𝒎𝒁</m:t>
                        </m:r>
                      </m:e>
                      <m:sub>
                        <m:r>
                          <a:rPr lang="ru-RU" sz="20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ru-RU" sz="20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, причем </a:t>
                </a:r>
                <a:r>
                  <a:rPr lang="ru-RU" sz="2000" b="1" i="1" dirty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1&gt;</a:t>
                </a:r>
                <a:r>
                  <a:rPr lang="en-US" sz="2000" b="1" i="1" dirty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m</a:t>
                </a:r>
                <a:r>
                  <a:rPr lang="ru-RU" sz="2000" b="1" i="1" dirty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&gt;0.</a:t>
                </a:r>
                <a:endParaRPr lang="ru-RU" sz="2000" b="1" i="1" dirty="0">
                  <a:solidFill>
                    <a:srgbClr val="0070C0"/>
                  </a:solidFill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Подставим в исходное уравнение: </a:t>
                </a:r>
                <a:endParaRPr lang="ru-RU" sz="20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ru-RU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𝑚</m:t>
                      </m:r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ru-RU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ru-RU" sz="20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0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  <m:sup/>
                          </m:sSubSup>
                        </m:num>
                        <m:den>
                          <m:r>
                            <a:rPr lang="en-US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sz="20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ru-RU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ru-RU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  <m:sup/>
                          </m:sSubSup>
                        </m:num>
                        <m:den>
                          <m:r>
                            <a:rPr lang="ru-RU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f>
                        <m:fPr>
                          <m:ctrlPr>
                            <a:rPr lang="ru-RU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ru-RU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sz="20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r>
                            <a:rPr lang="en-US" sz="20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ru-RU" sz="20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 </a:t>
                </a:r>
                <a:endParaRPr lang="ru-RU" sz="20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marL="228600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0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Поперечное плечо последовательно-производного Г-образного звена типа </a:t>
                </a:r>
                <a:r>
                  <a:rPr lang="en-US" sz="20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m </a:t>
                </a:r>
                <a:r>
                  <a:rPr lang="ru-RU" sz="20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состоит из двух последовательно включенных сопротивлений: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0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ru-RU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ru-RU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ru-RU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  <m:sup/>
                        </m:sSubSup>
                      </m:num>
                      <m:den>
                        <m:r>
                          <a:rPr lang="en-US" sz="20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ru-RU" sz="20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и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20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ru-RU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ru-RU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ru-RU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ru-RU" sz="20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ru-RU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ru-RU" sz="20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ru-RU" sz="20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den>
                    </m:f>
                  </m:oMath>
                </a14:m>
                <a:endParaRPr lang="ru-RU" sz="20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6" name="Прямоугольник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" y="2307922"/>
                <a:ext cx="9036496" cy="4169796"/>
              </a:xfrm>
              <a:prstGeom prst="rect">
                <a:avLst/>
              </a:prstGeom>
              <a:blipFill rotWithShape="0">
                <a:blip r:embed="rId4" cstate="print"/>
                <a:stretch>
                  <a:fillRect t="-292" b="-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078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284" y="-241425"/>
            <a:ext cx="9684568" cy="713533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99392"/>
            <a:ext cx="11809312" cy="259396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67544" y="620688"/>
            <a:ext cx="82089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Характеристические сопротивления фильтров типа “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-156004" y="2348291"/>
                <a:ext cx="9300004" cy="30376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dirty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Можно найти выражения характеристических </a:t>
                </a:r>
                <a:r>
                  <a:rPr lang="ru-RU" sz="2400" dirty="0" smtClean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сопротивлений</a:t>
                </a:r>
              </a:p>
              <a:p>
                <a:pPr marL="228600"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sz="24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ru-RU" sz="24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𝑻𝒎</m:t>
                          </m:r>
                        </m:sub>
                      </m:sSub>
                      <m:r>
                        <a:rPr lang="ru-RU" sz="2400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sSub>
                            <m:sSub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(1+</m:t>
                          </m:r>
                          <m:f>
                            <m:fPr>
                              <m:ctrlPr>
                                <a:rPr lang="ru-RU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rad>
                      <m:r>
                        <a:rPr lang="ru-RU" sz="240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ru-RU" sz="24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ru-RU" sz="24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ru-RU" sz="24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𝑻</m:t>
                          </m:r>
                        </m:sub>
                      </m:sSub>
                      <m:r>
                        <a:rPr lang="ru-RU" sz="2400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ru-RU" sz="2400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24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ru-RU" sz="24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ru-RU" sz="2400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ru-RU" sz="24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ru-RU" sz="24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ru-RU" sz="24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ru-RU" sz="2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ru-RU" sz="2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ru-RU" sz="2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  <m:f>
                            <m:fPr>
                              <m:ctrlPr>
                                <a:rPr lang="ru-RU" sz="24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2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a:rPr lang="ru-RU" sz="2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ru-RU" sz="2400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sSub>
                                <m:sSubPr>
                                  <m:ctrlPr>
                                    <a:rPr lang="ru-RU" sz="2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2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𝒁</m:t>
                                  </m:r>
                                </m:e>
                                <m:sub>
                                  <m:r>
                                    <a:rPr lang="ru-RU" sz="2400" b="1" i="1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ru-RU" sz="2400" b="1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ru-RU" sz="2400" b="1" dirty="0" smtClean="0">
                  <a:solidFill>
                    <a:srgbClr val="0070C0"/>
                  </a:solidFill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marL="228600"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dirty="0" smtClean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:r>
                  <a:rPr lang="ru-RU" sz="2400" dirty="0" smtClean="0">
                    <a:solidFill>
                      <a:srgbClr val="0070C0"/>
                    </a:solidFill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ru-RU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ru-RU" sz="2400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ru-RU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ru-RU" sz="2400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2400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ru-RU" sz="2400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ru-RU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ru-RU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ru-RU" sz="24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24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ru-RU" sz="24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e>
                    </m:d>
                    <m:f>
                      <m:fPr>
                        <m:ctrlPr>
                          <a:rPr lang="ru-RU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24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ru-RU" sz="24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r>
                          <a:rPr lang="ru-RU" sz="24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  <m:sSub>
                          <m:sSubPr>
                            <m:ctrlPr>
                              <a:rPr lang="ru-RU" sz="24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ru-RU" sz="2400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  <m:r>
                      <a:rPr lang="ru-RU" sz="2400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ru-RU" sz="2400" b="1" dirty="0">
                  <a:solidFill>
                    <a:srgbClr val="0070C0"/>
                  </a:solidFill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6004" y="2348291"/>
                <a:ext cx="9300004" cy="3037626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t="-1002" r="-104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/>
              <p:nvPr/>
            </p:nvSpPr>
            <p:spPr>
              <a:xfrm>
                <a:off x="245526" y="5292951"/>
                <a:ext cx="8496944" cy="977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2400" dirty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Очевидно, что: </a:t>
                </a:r>
                <a:endParaRPr lang="ru-RU" sz="24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𝑇𝑚</m:t>
                        </m:r>
                      </m:sub>
                    </m:sSub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sz="24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lang="ru-RU" sz="2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ru-RU" sz="24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ru-RU" sz="24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26" y="5292951"/>
                <a:ext cx="8496944" cy="977447"/>
              </a:xfrm>
              <a:prstGeom prst="rect">
                <a:avLst/>
              </a:prstGeom>
              <a:blipFill rotWithShape="0">
                <a:blip r:embed="rId6" cstate="print"/>
                <a:stretch>
                  <a:fillRect l="-1076" t="-3106" b="-1366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37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555" y="-277338"/>
            <a:ext cx="9684568" cy="713533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198" y="-586679"/>
            <a:ext cx="10987790" cy="194296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67544" y="-4228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Полоса пропускания фильтров типа “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97904" y="1005949"/>
                <a:ext cx="9439109" cy="5852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 smtClean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Полосы пропускания фильтров типа </a:t>
                </a:r>
                <a:r>
                  <a:rPr lang="en-US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k </a:t>
                </a:r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и полученных из них фильтров типа </a:t>
                </a:r>
                <a:r>
                  <a:rPr lang="en-US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m</a:t>
                </a:r>
                <a:r>
                  <a:rPr lang="be-BY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совпадают. Действительно, на основании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ru-RU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ru-RU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ru-RU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ru-RU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r>
                          <a:rPr lang="en-US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den>
                    </m:f>
                  </m:oMath>
                </a14:m>
                <a:r>
                  <a:rPr lang="en-US" b="1" dirty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</a:t>
                </a:r>
                <a:r>
                  <a:rPr lang="ru-RU" b="1" dirty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e>
                          <m:sup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𝟒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𝒎</m:t>
                        </m:r>
                      </m:den>
                    </m:f>
                    <m:sSub>
                      <m:sSubPr>
                        <m:ctrlP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ru-RU" b="1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Сопоставим условие </a:t>
                </a:r>
                <a:r>
                  <a:rPr lang="ru-RU" b="1" dirty="0" smtClean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0≥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ru-RU" b="1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𝒎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b="1" dirty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≥-</a:t>
                </a:r>
                <a:r>
                  <a:rPr lang="ru-RU" b="1" dirty="0" smtClean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1 </a:t>
                </a:r>
                <a:r>
                  <a:rPr lang="ru-RU" dirty="0" smtClean="0">
                    <a:solidFill>
                      <a:schemeClr val="tx1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с выражениями для</a:t>
                </a:r>
                <a14:m>
                  <m:oMath xmlns:m="http://schemas.openxmlformats.org/officeDocument/2006/math">
                    <m:r>
                      <a:rPr lang="ru-R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dirty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ru-RU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ru-RU" dirty="0" smtClean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. </a:t>
                </a:r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Определим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:</a:t>
                </a:r>
                <a:endParaRPr lang="ru-RU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ru-RU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                                                                  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sSub>
                          <m:sSub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4(</m:t>
                        </m:r>
                        <m:f>
                          <m:f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  <m:f>
                          <m:f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1−</m:t>
                                    </m:r>
                                    <m:r>
                                      <a:rPr lang="en-US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ru-RU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ru-RU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+1−</m:t>
                        </m:r>
                        <m:sSup>
                          <m:s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.</a:t>
                </a:r>
                <a:endParaRPr lang="ru-RU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 smtClean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                        0</a:t>
                </a:r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ru-RU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ru-RU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+1−</m:t>
                        </m:r>
                        <m:sSup>
                          <m:sSupPr>
                            <m:ctrlP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ru-RU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≥-1</a:t>
                </a:r>
                <a:endParaRPr lang="ru-RU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Зададим такие же условия для </a:t>
                </a:r>
                <a:r>
                  <a:rPr lang="en-US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m </a:t>
                </a:r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фильтра, тогда он тоже будет иметь те же граничные частоты, т.е.:</a:t>
                </a:r>
                <a:endParaRPr lang="ru-RU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b="1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</m:den>
                      </m:f>
                      <m:r>
                        <a:rPr lang="ru-RU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ru-RU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ru-RU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ru-RU" b="0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и</m:t>
                      </m:r>
                      <m:r>
                        <a:rPr lang="ru-RU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ru-RU" b="1" i="1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  <m:r>
                                <a:rPr lang="ru-RU" b="1" i="1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sub>
                          </m:sSub>
                        </m:den>
                      </m:f>
                      <m:r>
                        <a:rPr lang="ru-RU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ru-RU" b="1" i="1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ru-RU" b="1" dirty="0">
                  <a:solidFill>
                    <a:srgbClr val="0070C0"/>
                  </a:solidFill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 </a:t>
                </a:r>
                <a:endParaRPr lang="ru-RU" dirty="0" smtClean="0">
                  <a:solidFill>
                    <a:srgbClr val="0070C0"/>
                  </a:solidFill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b="1" dirty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Частоты среза обоих фильтров совпадают: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  <m:sup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</m:sSubSup>
                    <m:r>
                      <a:rPr lang="ru-RU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  <m:sup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</m:sSubSup>
                    <m:r>
                      <a:rPr lang="ru-RU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sSubSup>
                      <m:sSubSupPr>
                        <m:ctrlP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  <m:sup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</m:sSubSup>
                    <m:r>
                      <a:rPr lang="ru-RU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𝑪</m:t>
                        </m:r>
                      </m:sub>
                      <m:sup>
                        <m:r>
                          <a:rPr lang="ru-RU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</m:sSubSup>
                    <m:r>
                      <a:rPr lang="ru-RU" b="1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ru-RU" b="1" dirty="0">
                  <a:solidFill>
                    <a:srgbClr val="0070C0"/>
                  </a:solidFill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4" y="1005949"/>
                <a:ext cx="9439109" cy="5852051"/>
              </a:xfrm>
              <a:prstGeom prst="rect">
                <a:avLst/>
              </a:prstGeom>
              <a:blipFill rotWithShape="0">
                <a:blip r:embed="rId5" cstate="print"/>
                <a:stretch>
                  <a:fillRect l="-517" t="-313" b="-7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14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9318" y="-99392"/>
            <a:ext cx="9684568" cy="7135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Прямоугольник 1"/>
              <p:cNvSpPr/>
              <p:nvPr/>
            </p:nvSpPr>
            <p:spPr>
              <a:xfrm>
                <a:off x="130478" y="490936"/>
                <a:ext cx="8784976" cy="6367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dirty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Важной особенностью фильтра типа </a:t>
                </a:r>
                <a:r>
                  <a:rPr lang="en-US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m </a:t>
                </a:r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является то, что в полосе затухания в соответствии с: </a:t>
                </a:r>
                <a:endParaRPr lang="ru-RU" sz="16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𝑐h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f>
                            <m:fPr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</m:rad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16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Затухание стремится </a:t>
                </a:r>
                <a:r>
                  <a:rPr lang="ru-RU" sz="1600" dirty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к ∞</a:t>
                </a:r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при частоте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b="1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ru-RU" sz="1600" b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 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endParaRPr lang="ru-RU" sz="16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 =&gt;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=−</m:t>
                    </m:r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endParaRPr lang="ru-RU" sz="16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В этом случае при последовательно-производном звене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наступает резонанс напряжений; в параллельно-производном звене же наступает резонанс токов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∞</m:t>
                    </m:r>
                  </m:oMath>
                </a14:m>
                <a:endParaRPr lang="ru-RU" sz="16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 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- частота бесконечно большого затухания.</a:t>
                </a:r>
                <a:endParaRPr lang="ru-RU" sz="16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При переходе частот через 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 </m:t>
                        </m:r>
                      </m:sub>
                    </m:sSub>
                  </m:oMath>
                </a14:m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 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когда 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ru-RU" sz="1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∞ </m:t>
                            </m:r>
                          </m:sub>
                        </m:s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sz="1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или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6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 </m:t>
                        </m:r>
                      </m:sub>
                    </m:sSub>
                    <m:d>
                      <m:d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когда 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ru-RU" sz="1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∞ </m:t>
                            </m:r>
                          </m:sub>
                        </m:sSub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ru-RU" sz="16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c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– сопротивления </a:t>
                </a:r>
                <a:r>
                  <a:rPr lang="ru-RU" sz="1600" u="sng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обоих плеч</a:t>
                </a:r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фильтра затухания имеют вид:</a:t>
                </a:r>
                <a:endParaRPr lang="ru-RU" sz="16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h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ru-RU" sz="16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ru-RU" sz="16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f>
                                <m:f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  <m:sSub>
                                    <m:sSub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ru-RU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ru-RU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ru-RU" sz="16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При </a:t>
                </a:r>
                <a14:m>
                  <m:oMath xmlns:m="http://schemas.openxmlformats.org/officeDocument/2006/math"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ru-RU" sz="16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ru-RU" sz="1600" i="1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 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(т.е. когда </m:t>
                    </m:r>
                    <m:f>
                      <m:fPr>
                        <m:ctrlPr>
                          <a:rPr lang="ru-RU" sz="16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ru-RU" sz="1600" i="1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ru-RU" sz="160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ru-RU" sz="160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∞</m:t>
                    </m:r>
                    <m:r>
                      <a:rPr lang="ru-RU" sz="16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num>
                      <m:den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ru-RU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ru-RU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ru-RU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u-RU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ru-RU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</m:den>
                    </m:f>
                  </m:oMath>
                </a14:m>
                <a:r>
                  <a:rPr lang="ru-RU" sz="1600" dirty="0"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 – </a:t>
                </a:r>
                <a:r>
                  <a:rPr lang="ru-RU" sz="1600" dirty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это минимальное затухание, к которому стремится коэффициент </a:t>
                </a:r>
                <a:r>
                  <a:rPr lang="en-US" sz="1600" dirty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a</a:t>
                </a:r>
                <a:r>
                  <a:rPr lang="ru-RU" sz="1600" dirty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. </a:t>
                </a:r>
                <a:endParaRPr lang="ru-RU" sz="1600" dirty="0">
                  <a:solidFill>
                    <a:srgbClr val="0070C0"/>
                  </a:solidFill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2" name="Прямоугольник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78" y="490936"/>
                <a:ext cx="8784976" cy="6367064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47" r="-347" b="-2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1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-99392"/>
            <a:ext cx="9684568" cy="7135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683568" y="4902295"/>
                <a:ext cx="8640960" cy="22544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ru-RU" sz="1400" dirty="0" smtClean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При </a:t>
                </a:r>
                <a:r>
                  <a:rPr lang="en-US" sz="1400" dirty="0" smtClean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m=1 – </a:t>
                </a:r>
                <a:r>
                  <a:rPr lang="ru-RU" sz="1400" dirty="0" smtClean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фильтр типа </a:t>
                </a:r>
                <a:r>
                  <a:rPr lang="en-US" sz="1400" dirty="0" smtClean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k.</a:t>
                </a:r>
                <a:endParaRPr lang="ru-RU" sz="1400" dirty="0" smtClean="0">
                  <a:latin typeface="Courier New" panose="02070309020205020404" pitchFamily="49" charset="0"/>
                  <a:ea typeface="Times New Roman" panose="02020603050405020304" pitchFamily="18" charset="0"/>
                  <a:cs typeface="Courier New" panose="02070309020205020404" pitchFamily="49" charset="0"/>
                </a:endParaRPr>
              </a:p>
              <a:p>
                <a:r>
                  <a:rPr lang="ru-RU" sz="1400" dirty="0" smtClean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Чем меньше значение коэффициента </a:t>
                </a:r>
                <a:r>
                  <a:rPr lang="en-US" sz="1400" dirty="0" smtClean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m, </a:t>
                </a:r>
                <a:r>
                  <a:rPr lang="ru-RU" sz="1400" dirty="0" smtClean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тем меньше </a:t>
                </a:r>
              </a:p>
              <a:p>
                <a:r>
                  <a:rPr lang="ru-RU" sz="1400" dirty="0" smtClean="0">
                    <a:latin typeface="Courier New" panose="02070309020205020404" pitchFamily="49" charset="0"/>
                    <a:ea typeface="Times New Roman" panose="02020603050405020304" pitchFamily="18" charset="0"/>
                    <a:cs typeface="Courier New" panose="02070309020205020404" pitchFamily="49" charset="0"/>
                  </a:rPr>
                  <a:t>значение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eqArr>
                          <m:eqArrPr>
                            <m:ctrlPr>
                              <a:rPr lang="ru-RU" sz="14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r>
                              <a:rPr lang="ru-RU" sz="14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∞</m:t>
                            </m:r>
                          </m:e>
                          <m:e>
                            <m:r>
                              <a:rPr lang="ru-RU" sz="1400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eqArr>
                      </m:sub>
                    </m:sSub>
                  </m:oMath>
                </a14:m>
                <a:endParaRPr lang="en-US" sz="1400" dirty="0" smtClean="0">
                  <a:latin typeface="Courier New" panose="02070309020205020404" pitchFamily="49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400" u="sng" dirty="0" smtClean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Итак, первое преимущество</a:t>
                </a:r>
                <a:r>
                  <a:rPr lang="ru-RU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sz="1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– большая крутизна кривой </a:t>
                </a:r>
              </a:p>
              <a:p>
                <a:r>
                  <a:rPr lang="ru-RU" sz="1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затухания фильтра</a:t>
                </a:r>
                <a:r>
                  <a:rPr lang="ru-RU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sz="1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типа </a:t>
                </a:r>
                <a:r>
                  <a:rPr lang="en-US" sz="1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 </a:t>
                </a:r>
                <a:r>
                  <a:rPr lang="ru-RU" sz="1400" dirty="0" smtClean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вблизи частоты среза</a:t>
                </a:r>
                <a:r>
                  <a:rPr lang="ru-RU" sz="1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</a:t>
                </a:r>
              </a:p>
              <a:p>
                <a:r>
                  <a:rPr lang="ru-RU" sz="1400" u="sng" dirty="0" smtClean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Основным недостатком</a:t>
                </a:r>
                <a:r>
                  <a:rPr lang="ru-RU" sz="1400" dirty="0" smtClean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ru-RU" sz="1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фильтра типа </a:t>
                </a:r>
                <a:r>
                  <a:rPr lang="en-US" sz="1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m </a:t>
                </a:r>
                <a:r>
                  <a:rPr lang="ru-RU" sz="1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является: снижение затухания при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ru-RU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 </m:t>
                        </m:r>
                      </m:sub>
                    </m:sSub>
                  </m:oMath>
                </a14:m>
                <a:r>
                  <a:rPr lang="ru-RU" sz="1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(фильтры верхних и полосовых)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r>
                          <a:rPr lang="ru-RU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&gt;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4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∞ </m:t>
                        </m:r>
                      </m:sub>
                    </m:sSub>
                  </m:oMath>
                </a14:m>
                <a:r>
                  <a:rPr lang="ru-RU" sz="1400" dirty="0" smtClean="0">
                    <a:latin typeface="Courier New" panose="02070309020205020404" pitchFamily="49" charset="0"/>
                    <a:cs typeface="Courier New" panose="02070309020205020404" pitchFamily="49" charset="0"/>
                  </a:rPr>
                  <a:t>(фильтры нижних и полосовых) </a:t>
                </a:r>
              </a:p>
              <a:p>
                <a:r>
                  <a:rPr lang="ru-RU" sz="1400" u="sng" dirty="0">
                    <a:solidFill>
                      <a:srgbClr val="0070C0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Второе преимущество:</a:t>
                </a:r>
                <a:r>
                  <a:rPr lang="ru-RU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относительно большее постоянство </a:t>
                </a:r>
                <a:r>
                  <a:rPr lang="ru-RU" sz="14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характеристичес</a:t>
                </a:r>
                <a:r>
                  <a:rPr lang="ru-RU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</a:p>
              <a:p>
                <a:r>
                  <a:rPr lang="ru-RU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ких сопротивлений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𝑻𝒎</m:t>
                        </m:r>
                      </m:sub>
                    </m:sSub>
                    <m:r>
                      <a:rPr lang="ru-RU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4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или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П</m:t>
                        </m:r>
                        <m: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  <m:r>
                      <a:rPr lang="ru-RU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4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</m:oMath>
                </a14:m>
                <a:r>
                  <a:rPr lang="ru-RU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по сравнению с характеристиками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𝑻</m:t>
                        </m:r>
                      </m:sub>
                    </m:sSub>
                    <m:r>
                      <a:rPr lang="ru-RU" sz="140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4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ru-RU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𝒁</m:t>
                        </m:r>
                      </m:e>
                      <m:sub>
                        <m:r>
                          <a:rPr lang="ru-RU" sz="14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П</m:t>
                        </m:r>
                      </m:sub>
                    </m:sSub>
                  </m:oMath>
                </a14:m>
                <a:r>
                  <a:rPr lang="ru-RU" sz="14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)</a:t>
                </a:r>
              </a:p>
              <a:p>
                <a:endParaRPr lang="ru-RU" sz="1400" u="sng" dirty="0" smtClean="0">
                  <a:solidFill>
                    <a:srgbClr val="0070C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902295"/>
                <a:ext cx="8640960" cy="2254400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212" t="-27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32656"/>
            <a:ext cx="6012160" cy="4178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9350" y="332656"/>
            <a:ext cx="2914650" cy="562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78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9512" y="1340768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1) </a:t>
            </a:r>
            <a:r>
              <a:rPr lang="ru-RU" dirty="0" smtClean="0">
                <a:latin typeface="Courier New" pitchFamily="49" charset="0"/>
                <a:cs typeface="Courier New" pitchFamily="49" charset="0"/>
              </a:rPr>
              <a:t>Фильтр нижних частот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844824"/>
            <a:ext cx="43910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652120" y="1340768"/>
            <a:ext cx="332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2) </a:t>
            </a:r>
            <a:r>
              <a:rPr lang="ru-RU" dirty="0" smtClean="0">
                <a:latin typeface="Courier New" pitchFamily="49" charset="0"/>
                <a:cs typeface="Courier New" pitchFamily="49" charset="0"/>
              </a:rPr>
              <a:t>Фильтр верхних частот</a:t>
            </a:r>
            <a:endParaRPr lang="ru-RU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869160"/>
            <a:ext cx="4200525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5301208"/>
            <a:ext cx="40957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4008" y="1844824"/>
            <a:ext cx="43053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86300" y="4869160"/>
            <a:ext cx="44577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16016" y="5301208"/>
            <a:ext cx="38957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Объект 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0"/>
            <a:ext cx="10657184" cy="15199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512" y="476672"/>
            <a:ext cx="8111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Частотные характеристики идеальных фильтров</a:t>
            </a:r>
            <a:endParaRPr lang="ru-RU" sz="24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0"/>
            <a:ext cx="9684568" cy="713533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823" y="-45376"/>
            <a:ext cx="11809312" cy="186932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28329" y="44653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Фильтр нижних частот 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типа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“m”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 cstate="print"/>
          <a:srcRect l="31545" t="23625" r="32482" b="60625"/>
          <a:stretch/>
        </p:blipFill>
        <p:spPr>
          <a:xfrm>
            <a:off x="0" y="2593033"/>
            <a:ext cx="8949535" cy="2347707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-180528" y="5856489"/>
            <a:ext cx="10186991" cy="1186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</a:t>
            </a:r>
            <a:r>
              <a:rPr lang="ru-RU" u="sng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прототип</a:t>
            </a:r>
            <a:r>
              <a:rPr lang="ru-RU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     </a:t>
            </a:r>
            <a:r>
              <a:rPr lang="ru-RU" u="sng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последовательно-</a:t>
            </a:r>
            <a:r>
              <a:rPr lang="ru-RU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  </a:t>
            </a:r>
            <a:r>
              <a:rPr lang="ru-RU" u="sng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параллельно-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</a:t>
            </a:r>
            <a:r>
              <a:rPr lang="ru-RU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	</a:t>
            </a:r>
            <a:r>
              <a:rPr lang="ru-RU" u="sng" dirty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производное</a:t>
            </a:r>
            <a:r>
              <a:rPr lang="ru-RU" dirty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ru-RU" u="sng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звено</a:t>
            </a:r>
            <a:r>
              <a:rPr lang="ru-RU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   </a:t>
            </a:r>
            <a:r>
              <a:rPr lang="ru-RU" u="sng" dirty="0" smtClean="0">
                <a:solidFill>
                  <a:srgbClr val="0070C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производное звено</a:t>
            </a:r>
            <a:endParaRPr lang="ru-RU" b="1" u="sng" dirty="0">
              <a:solidFill>
                <a:srgbClr val="0070C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b="1" u="sng" dirty="0">
              <a:solidFill>
                <a:srgbClr val="0070C0"/>
              </a:solidFill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39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0"/>
            <a:ext cx="9684568" cy="7135338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28329" y="44653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Фильтр нижних частот </a:t>
            </a:r>
            <a:r>
              <a:rPr lang="ru-RU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типа </a:t>
            </a:r>
            <a:r>
              <a:rPr lang="en-US" sz="24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“m”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608" y="203719"/>
            <a:ext cx="11809312" cy="186932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247634" y="676715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Характеристики ФНЧ типа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“m”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708920"/>
            <a:ext cx="9030701" cy="2620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461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0"/>
            <a:ext cx="9684568" cy="713533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823" y="-45376"/>
            <a:ext cx="11809312" cy="186932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28329" y="44653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Фильтр верхних частот типа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“m”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 cstate="print"/>
          <a:srcRect l="32290" t="38188" r="33951" b="43110"/>
          <a:stretch/>
        </p:blipFill>
        <p:spPr>
          <a:xfrm>
            <a:off x="92995" y="2237628"/>
            <a:ext cx="8417441" cy="277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4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0"/>
            <a:ext cx="9684568" cy="7135338"/>
          </a:xfrm>
          <a:prstGeom prst="rect">
            <a:avLst/>
          </a:prstGeom>
        </p:spPr>
      </p:pic>
      <p:pic>
        <p:nvPicPr>
          <p:cNvPr id="15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648" y="-85378"/>
            <a:ext cx="11809312" cy="1869323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331640" y="332656"/>
            <a:ext cx="35028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Характеристики ФВЧ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7584" y="1484784"/>
            <a:ext cx="3059832" cy="2770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7984" y="1628800"/>
            <a:ext cx="3465545" cy="259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99592" y="4365104"/>
            <a:ext cx="3667559" cy="2492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822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0"/>
            <a:ext cx="9684568" cy="713533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4823" y="-45376"/>
            <a:ext cx="11809312" cy="186932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28329" y="44653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Полосовой фильтр типа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“m”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5" cstate="print"/>
          <a:srcRect l="32290" t="30313" r="32844" b="32282"/>
          <a:stretch/>
        </p:blipFill>
        <p:spPr>
          <a:xfrm>
            <a:off x="186263" y="1743338"/>
            <a:ext cx="8490193" cy="512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5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0"/>
            <a:ext cx="9684568" cy="713533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-144914"/>
            <a:ext cx="11809312" cy="210622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28329" y="44653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Характеристики полосового фильтра типа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“m”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530269"/>
            <a:ext cx="8496944" cy="5471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82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0"/>
            <a:ext cx="9684568" cy="713533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-144914"/>
            <a:ext cx="11809312" cy="210622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28329" y="44653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Каскадное включение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“k” </a:t>
            </a:r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и </a:t>
            </a:r>
            <a:r>
              <a:rPr lang="en-US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“m” </a:t>
            </a:r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фильтров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79512" y="1839210"/>
            <a:ext cx="8638365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ru-RU" sz="15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Соединяя последовательно звенья типа </a:t>
            </a:r>
            <a:r>
              <a:rPr lang="en-US" sz="15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“k” </a:t>
            </a:r>
            <a:r>
              <a:rPr lang="ru-RU" sz="15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и </a:t>
            </a:r>
            <a:r>
              <a:rPr lang="en-US" sz="15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“m”</a:t>
            </a:r>
            <a:r>
              <a:rPr lang="ru-RU" sz="15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можно достигнуть некоторого постоянства и крутизны кривой затухания при одновременном сохранении коэффициента затухания во всей полосе задержания.</a:t>
            </a:r>
            <a:r>
              <a:rPr lang="en-US" sz="15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endParaRPr lang="ru-RU" sz="1500" b="1" u="sng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 cstate="print"/>
          <a:srcRect l="32412" t="26375" r="47786" b="56891"/>
          <a:stretch/>
        </p:blipFill>
        <p:spPr>
          <a:xfrm>
            <a:off x="33432" y="3721078"/>
            <a:ext cx="4702480" cy="223415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2000" y="3429000"/>
            <a:ext cx="3744416" cy="287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5122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99" y="-80616"/>
            <a:ext cx="9684568" cy="7135338"/>
          </a:xfrm>
          <a:prstGeom prst="rect">
            <a:avLst/>
          </a:prstGeom>
        </p:spPr>
      </p:pic>
      <p:pic>
        <p:nvPicPr>
          <p:cNvPr id="6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-144914"/>
            <a:ext cx="11809312" cy="210622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628329" y="44653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Безындуктивные фильтры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-449488" y="5307356"/>
                <a:ext cx="10186991" cy="1893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g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jb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) =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cos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+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j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sh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∗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sin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= 1 + </m:t>
                      </m:r>
                      <m:r>
                        <m:rPr>
                          <m:nor/>
                        </m:rPr>
                        <a:rPr lang="en-US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j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𝑤𝑟𝑐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</m:oMath>
                  </m:oMathPara>
                </a14:m>
                <a:endParaRPr lang="en-US" b="1" u="sng" dirty="0" smtClean="0"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</a:t>
                </a:r>
                <a:r>
                  <a:rPr lang="ru-RU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        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ch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a* cos b = 1,	</a:t>
                </a:r>
                <a:r>
                  <a:rPr lang="en-US" dirty="0" err="1" smtClean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sh</a:t>
                </a: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 a*sin b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𝑤𝑟𝑐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 </m:t>
                    </m:r>
                  </m:oMath>
                </a14:m>
                <a:endParaRPr lang="en-US" b="1" u="sng" dirty="0"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	</a:t>
                </a:r>
                <a:r>
                  <a:rPr lang="en-US" dirty="0" smtClean="0"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a≠0, </a:t>
                </a:r>
                <a:r>
                  <a:rPr lang="ru-RU" dirty="0" smtClean="0"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т.е. нет такой полосы, где а=0.</a:t>
                </a:r>
                <a:endParaRPr lang="ru-RU" dirty="0">
                  <a:latin typeface="Courier New" panose="02070309020205020404" pitchFamily="49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ru-RU" b="1" u="sng" dirty="0">
                  <a:effectLst/>
                  <a:latin typeface="Cambria Math" panose="02040503050406030204" pitchFamily="18" charset="0"/>
                  <a:ea typeface="Cambria Math" panose="02040503050406030204" pitchFamily="18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9488" y="5307356"/>
                <a:ext cx="10186991" cy="1893467"/>
              </a:xfrm>
              <a:prstGeom prst="rect">
                <a:avLst/>
              </a:prstGeom>
              <a:blipFill rotWithShape="0"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 cstate="print"/>
          <a:srcRect l="32845" t="35207" r="56640" b="50985"/>
          <a:stretch/>
        </p:blipFill>
        <p:spPr>
          <a:xfrm>
            <a:off x="395536" y="2060847"/>
            <a:ext cx="3413628" cy="252028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640514" y="4523724"/>
            <a:ext cx="1243854" cy="6970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2348880"/>
            <a:ext cx="3240360" cy="282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123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28329" y="44653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Безындуктивные фильтры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834372" y="3762376"/>
            <a:ext cx="1113893" cy="44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99" y="-80616"/>
            <a:ext cx="9684568" cy="7135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551409" y="446533"/>
                <a:ext cx="8585721" cy="46957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ru-RU" sz="1600" dirty="0" smtClean="0"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endParaRPr lang="ru-RU" sz="1600" dirty="0"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Частотные характеристики </a:t>
                </a:r>
                <a:r>
                  <a:rPr lang="en-US" sz="1600" dirty="0" smtClean="0">
                    <a:solidFill>
                      <a:srgbClr val="0070C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RC-</a:t>
                </a:r>
                <a:r>
                  <a:rPr lang="ru-RU" sz="1600" dirty="0" smtClean="0">
                    <a:solidFill>
                      <a:srgbClr val="0070C0"/>
                    </a:solidFill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фильтра нижних частот </a:t>
                </a:r>
                <a:r>
                  <a:rPr lang="ru-RU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могут быть построены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по выражениям для </a:t>
                </a:r>
                <a:r>
                  <a:rPr lang="en-US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a </a:t>
                </a:r>
                <a:r>
                  <a:rPr lang="ru-RU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и </a:t>
                </a:r>
                <a:r>
                  <a:rPr lang="en-US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b</a:t>
                </a:r>
                <a:r>
                  <a:rPr lang="ru-RU" sz="1600" dirty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ru-RU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из совместного решения двух уравнений.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Первое можно представить: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ru-RU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ru-RU" sz="1600" b="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ourier New" panose="02070309020205020404" pitchFamily="49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ru-RU" sz="1600" b="0" i="1" smtClean="0">
                                  <a:effectLst/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𝑠h</m:t>
                              </m:r>
                            </m:e>
                            <m:sup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𝑎</m:t>
                          </m:r>
                        </m:e>
                      </m:d>
                      <m:d>
                        <m:dPr>
                          <m:ctrlP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𝑠𝑖𝑛</m:t>
                              </m:r>
                            </m:e>
                            <m:sup>
                              <m:r>
                                <a:rPr lang="en-US" sz="1600" b="0" i="1" smtClean="0">
                                  <a:effectLst/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effectLst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effectLst/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=1</m:t>
                      </m:r>
                    </m:oMath>
                  </m:oMathPara>
                </a14:m>
                <a:endParaRPr lang="en-US" sz="1600" b="0" dirty="0" smtClean="0">
                  <a:effectLst/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dirty="0" smtClean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Из второго: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sin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𝑏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ourier New" panose="02070309020205020404" pitchFamily="49" charset="0"/>
                          </a:rPr>
                          <m:t>= 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𝑤𝑟𝐶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2</m:t>
                            </m:r>
                          </m:den>
                        </m:f>
                      </m:e>
                    </m:func>
                    <m:f>
                      <m:fPr>
                        <m:ctrlP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𝑠h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ru-RU" sz="1600" dirty="0" smtClean="0">
                    <a:solidFill>
                      <a:srgbClr val="0070C0"/>
                    </a:solidFill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𝑠h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4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𝑎</m:t>
                    </m:r>
                    <m:r>
                      <a:rPr lang="en-US" sz="16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−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𝑤𝑟𝐶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Courier New" panose="02070309020205020404" pitchFamily="49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∗</m:t>
                    </m:r>
                    <m:sSup>
                      <m:sSupPr>
                        <m:ctrlPr>
                          <a:rPr lang="ru-RU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𝑠h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𝑎</m:t>
                    </m:r>
                  </m:oMath>
                </a14:m>
                <a:r>
                  <a:rPr lang="en-US" sz="1600" dirty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(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𝑤𝑟𝐶</m:t>
                            </m:r>
                          </m:num>
                          <m:den>
                            <m:r>
                              <a:rPr lang="en-US" sz="1600" i="1"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=</a:t>
                </a:r>
                <a:r>
                  <a:rPr lang="en-US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0</a:t>
                </a:r>
                <a:r>
                  <a:rPr lang="ru-RU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𝑠h𝑎</m:t>
                    </m:r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~</m:t>
                    </m:r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𝑎</m:t>
                    </m:r>
                    <m:r>
                      <a:rPr lang="en-US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Courier New" panose="02070309020205020404" pitchFamily="49" charset="0"/>
                      </a:rPr>
                      <m:t>~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𝑤𝑟𝐶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en-US" sz="1600" dirty="0"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Условно частотой среза принимают частоту, когда активное и емкостное 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ru-RU" sz="1600" dirty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с</a:t>
                </a:r>
                <a:r>
                  <a:rPr lang="ru-RU" sz="1600" dirty="0" smtClean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опротивления Г-образного фильтра равны: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f>
                      <m:fPr>
                        <m:ctrlPr>
                          <a:rPr lang="ru-RU" sz="160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𝑟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0070C0"/>
                        </a:solidFill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rgbClr val="0070C0"/>
                                </a:solidFill>
                                <a:effectLst/>
                                <a:latin typeface="Cambria Math" panose="02040503050406030204" pitchFamily="18" charset="0"/>
                                <a:cs typeface="Courier New" panose="02070309020205020404" pitchFamily="49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sz="1600" dirty="0" smtClean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𝑤</m:t>
                        </m:r>
                      </m:e>
                      <m:sub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𝑐</m:t>
                        </m:r>
                      </m:sub>
                    </m:sSub>
                    <m:r>
                      <a:rPr lang="en-US" sz="1600" b="0" i="1" smtClean="0">
                        <a:effectLst/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effectLst/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𝑟𝐶</m:t>
                        </m:r>
                      </m:den>
                    </m:f>
                  </m:oMath>
                </a14:m>
                <a:r>
                  <a:rPr lang="en-US" sz="1600" dirty="0" smtClean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 -</a:t>
                </a:r>
                <a:r>
                  <a:rPr lang="ru-RU" sz="1600" dirty="0" smtClean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 </a:t>
                </a:r>
                <a:r>
                  <a:rPr lang="en-US" sz="1600" dirty="0" err="1" smtClean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rC</a:t>
                </a:r>
                <a:r>
                  <a:rPr lang="ru-RU" sz="1600" dirty="0" smtClean="0"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-</a:t>
                </a:r>
                <a:r>
                  <a:rPr lang="ru-RU" sz="1600" dirty="0" smtClean="0">
                    <a:effectLst/>
                    <a:latin typeface="Courier New" panose="02070309020205020404" pitchFamily="49" charset="0"/>
                    <a:ea typeface="Calibri" panose="020F0502020204030204" pitchFamily="34" charset="0"/>
                    <a:cs typeface="Courier New" panose="02070309020205020404" pitchFamily="49" charset="0"/>
                  </a:rPr>
                  <a:t>фильтр нижних частот</a:t>
                </a:r>
                <a:endParaRPr lang="ru-RU" sz="1600" dirty="0"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09" y="446533"/>
                <a:ext cx="8585721" cy="469570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 l="-355" r="-78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Прямоугольник 13"/>
          <p:cNvSpPr/>
          <p:nvPr/>
        </p:nvSpPr>
        <p:spPr>
          <a:xfrm>
            <a:off x="6314565" y="6735129"/>
            <a:ext cx="1005355" cy="237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Объект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78" y="-174003"/>
            <a:ext cx="10540969" cy="145124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404949" y="239091"/>
            <a:ext cx="70385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Частотные характеристики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RC-</a:t>
            </a:r>
            <a:r>
              <a:rPr lang="ru-RU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фильтра нижних частот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 rotWithShape="1">
          <a:blip r:embed="rId6" cstate="print"/>
          <a:srcRect l="33081" t="29146" r="56739" b="57404"/>
          <a:stretch/>
        </p:blipFill>
        <p:spPr>
          <a:xfrm>
            <a:off x="971600" y="5095504"/>
            <a:ext cx="1967814" cy="1762496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8024" y="5121674"/>
            <a:ext cx="1994787" cy="173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372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28329" y="44653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Безындуктивные фильтры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834372" y="3762376"/>
            <a:ext cx="1113893" cy="44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99" y="-80616"/>
            <a:ext cx="9684568" cy="7135338"/>
          </a:xfrm>
          <a:prstGeom prst="rect">
            <a:avLst/>
          </a:prstGeom>
        </p:spPr>
      </p:pic>
      <p:pic>
        <p:nvPicPr>
          <p:cNvPr id="8" name="Объект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78" y="-174003"/>
            <a:ext cx="10540969" cy="145124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95536" y="266533"/>
            <a:ext cx="7488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Частотные </a:t>
            </a:r>
            <a:r>
              <a:rPr lang="ru-RU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характеристики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RC-</a:t>
            </a:r>
            <a:r>
              <a:rPr lang="ru-RU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фильтра </a:t>
            </a:r>
            <a:r>
              <a:rPr lang="ru-RU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верхних </a:t>
            </a:r>
            <a:r>
              <a:rPr lang="ru-RU" dirty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частот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 cstate="print"/>
          <a:srcRect l="32290" t="36219" r="57181" b="49854"/>
          <a:stretch/>
        </p:blipFill>
        <p:spPr>
          <a:xfrm>
            <a:off x="1259632" y="4725144"/>
            <a:ext cx="2520280" cy="187428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84168" y="4182426"/>
            <a:ext cx="2592288" cy="267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1196752"/>
            <a:ext cx="23526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43808" y="1700808"/>
            <a:ext cx="33813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707904" y="2636912"/>
            <a:ext cx="17430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67744" y="3573016"/>
            <a:ext cx="5464292" cy="53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938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512" y="1268760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3) </a:t>
            </a:r>
            <a:r>
              <a:rPr lang="ru-RU" sz="2400" dirty="0" smtClean="0">
                <a:latin typeface="Courier New" pitchFamily="49" charset="0"/>
                <a:cs typeface="Courier New" pitchFamily="49" charset="0"/>
              </a:rPr>
              <a:t>Полосовой фильтр</a:t>
            </a:r>
            <a:endParaRPr lang="ru-RU" sz="2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348880"/>
            <a:ext cx="425767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4903737" y="1268760"/>
            <a:ext cx="4240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latin typeface="Courier New" pitchFamily="49" charset="0"/>
                <a:cs typeface="Courier New" pitchFamily="49" charset="0"/>
              </a:rPr>
              <a:t>4) Заграждающий фильтр</a:t>
            </a:r>
            <a:endParaRPr lang="ru-RU" sz="24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38700" y="2276872"/>
            <a:ext cx="43053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628329" y="446533"/>
            <a:ext cx="8208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Безындуктивные фильтры</a:t>
            </a:r>
            <a:endParaRPr lang="ru-RU" sz="24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834372" y="3762376"/>
            <a:ext cx="1113893" cy="4457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499" y="-277338"/>
            <a:ext cx="9684568" cy="7135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Прямоугольник 11"/>
              <p:cNvSpPr/>
              <p:nvPr/>
            </p:nvSpPr>
            <p:spPr>
              <a:xfrm>
                <a:off x="419926" y="1173633"/>
                <a:ext cx="10186991" cy="819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effectLst/>
                          <a:latin typeface="Cambria Math" panose="02040503050406030204" pitchFamily="18" charset="0"/>
                          <a:cs typeface="Courier New" panose="02070309020205020404" pitchFamily="49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solidFill>
                                <a:srgbClr val="0070C0"/>
                              </a:solidFill>
                              <a:effectLst/>
                              <a:latin typeface="Cambria Math" panose="02040503050406030204" pitchFamily="18" charset="0"/>
                              <a:cs typeface="Courier New" panose="02070309020205020404" pitchFamily="49" charset="0"/>
                            </a:rPr>
                            <m:t>π</m:t>
                          </m:r>
                          <m:rad>
                            <m:radPr>
                              <m:degHide m:val="on"/>
                              <m:ctrlPr>
                                <a:rPr lang="el-GR" b="0" i="1" smtClean="0">
                                  <a:solidFill>
                                    <a:srgbClr val="0070C0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Courier New" panose="02070309020205020404" pitchFamily="49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l-GR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Courier New" panose="02070309020205020404" pitchFamily="49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ru-RU" dirty="0">
                  <a:solidFill>
                    <a:srgbClr val="0070C0"/>
                  </a:solidFill>
                  <a:effectLst/>
                  <a:latin typeface="Courier New" panose="02070309020205020404" pitchFamily="49" charset="0"/>
                  <a:ea typeface="Calibri" panose="020F0502020204030204" pitchFamily="34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12" name="Прямоугольник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26" y="1173633"/>
                <a:ext cx="10186991" cy="819199"/>
              </a:xfrm>
              <a:prstGeom prst="rect">
                <a:avLst/>
              </a:prstGeom>
              <a:blipFill rotWithShape="0"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Объект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378" y="-174003"/>
            <a:ext cx="10540969" cy="145124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95536" y="266533"/>
            <a:ext cx="748883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 smtClean="0">
                <a:solidFill>
                  <a:schemeClr val="bg1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Полосовой фильтр</a:t>
            </a:r>
            <a:endParaRPr lang="ru-RU" sz="2200" dirty="0">
              <a:solidFill>
                <a:schemeClr val="bg1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6" cstate="print"/>
          <a:srcRect l="34057" t="20181" r="50629" b="65993"/>
          <a:stretch/>
        </p:blipFill>
        <p:spPr>
          <a:xfrm>
            <a:off x="442519" y="1968556"/>
            <a:ext cx="4080066" cy="207107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568729" y="3985262"/>
            <a:ext cx="914400" cy="279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391318" y="4162011"/>
            <a:ext cx="914400" cy="279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2111529" y="2051507"/>
            <a:ext cx="914400" cy="279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/>
          <p:cNvSpPr/>
          <p:nvPr/>
        </p:nvSpPr>
        <p:spPr>
          <a:xfrm>
            <a:off x="2644624" y="6443732"/>
            <a:ext cx="914400" cy="112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2726876" y="6483837"/>
            <a:ext cx="914400" cy="226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6848518" y="6470214"/>
            <a:ext cx="914400" cy="226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97964" y="4145735"/>
            <a:ext cx="8846036" cy="383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be-BY" dirty="0" smtClean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Полосой </a:t>
            </a:r>
            <a:r>
              <a:rPr lang="en-US" dirty="0" smtClean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RC-</a:t>
            </a:r>
            <a:r>
              <a:rPr lang="ru-RU" dirty="0" smtClean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фильтр</a:t>
            </a:r>
            <a:endParaRPr lang="ru-RU" b="1" u="sng" dirty="0">
              <a:solidFill>
                <a:srgbClr val="0070C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348648" y="6474316"/>
            <a:ext cx="321754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Заграждающий </a:t>
            </a:r>
            <a:r>
              <a:rPr lang="en-US" dirty="0" smtClean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RC-</a:t>
            </a:r>
            <a:r>
              <a:rPr lang="ru-RU" dirty="0" smtClean="0">
                <a:solidFill>
                  <a:srgbClr val="0070C0"/>
                </a:solidFill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фильтр</a:t>
            </a:r>
            <a:endParaRPr lang="ru-RU" b="1" u="sng" dirty="0">
              <a:solidFill>
                <a:srgbClr val="0070C0"/>
              </a:solidFill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32040" y="1196752"/>
            <a:ext cx="2880320" cy="2952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15616" y="4581128"/>
            <a:ext cx="3562297" cy="1796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004048" y="4162425"/>
            <a:ext cx="26860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086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536" y="332656"/>
            <a:ext cx="8280920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u="sng" dirty="0" smtClean="0">
                <a:latin typeface="Courier New" pitchFamily="49" charset="0"/>
                <a:cs typeface="Courier New" pitchFamily="49" charset="0"/>
              </a:rPr>
              <a:t>Классификация по схемам звеньев</a:t>
            </a:r>
          </a:p>
          <a:p>
            <a:r>
              <a:rPr lang="ru-RU" sz="2400" dirty="0" smtClean="0">
                <a:latin typeface="Courier New" pitchFamily="49" charset="0"/>
                <a:cs typeface="Courier New" pitchFamily="49" charset="0"/>
              </a:rPr>
              <a:t>Фильтры могут состоять из Г- , Т-, П-образных, мостовых и других звеньев. В зависимости от числа звеньев различают однозвенные и многозвенные фильтры.</a:t>
            </a:r>
          </a:p>
          <a:p>
            <a:endParaRPr lang="ru-RU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ru-RU" sz="2400" u="sng" dirty="0" smtClean="0">
                <a:latin typeface="Courier New" pitchFamily="49" charset="0"/>
                <a:cs typeface="Courier New" pitchFamily="49" charset="0"/>
              </a:rPr>
              <a:t>Классификация по характеристикам</a:t>
            </a:r>
          </a:p>
          <a:p>
            <a:r>
              <a:rPr lang="ru-RU" sz="2400" dirty="0" smtClean="0">
                <a:latin typeface="Courier New" pitchFamily="49" charset="0"/>
                <a:cs typeface="Courier New" pitchFamily="49" charset="0"/>
              </a:rPr>
              <a:t>Различают простейшие фильтры типа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k</a:t>
            </a:r>
            <a:r>
              <a:rPr lang="ru-RU" sz="2400" dirty="0" smtClean="0">
                <a:latin typeface="Courier New" pitchFamily="49" charset="0"/>
                <a:cs typeface="Courier New" pitchFamily="49" charset="0"/>
              </a:rPr>
              <a:t> и фильтры более высокого класса – производные фильтры типа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m.</a:t>
            </a:r>
            <a:endParaRPr lang="ru-RU" sz="2400" dirty="0" smtClean="0">
              <a:latin typeface="Courier New" pitchFamily="49" charset="0"/>
              <a:cs typeface="Courier New" pitchFamily="49" charset="0"/>
            </a:endParaRPr>
          </a:p>
          <a:p>
            <a:endParaRPr lang="ru-RU" sz="24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ru-RU" sz="2400" u="sng" dirty="0" smtClean="0">
                <a:latin typeface="Courier New" pitchFamily="49" charset="0"/>
                <a:cs typeface="Courier New" pitchFamily="49" charset="0"/>
              </a:rPr>
              <a:t>Классификация по типам элементов</a:t>
            </a:r>
          </a:p>
          <a:p>
            <a:r>
              <a:rPr lang="ru-RU" sz="2400" dirty="0" smtClean="0">
                <a:latin typeface="Courier New" pitchFamily="49" charset="0"/>
                <a:cs typeface="Courier New" pitchFamily="49" charset="0"/>
              </a:rPr>
              <a:t>Выделяют реактивные (состоящие из элементов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L </a:t>
            </a:r>
            <a:r>
              <a:rPr lang="ru-RU" sz="2400" dirty="0" smtClean="0">
                <a:latin typeface="Courier New" pitchFamily="49" charset="0"/>
                <a:cs typeface="Courier New" pitchFamily="49" charset="0"/>
              </a:rPr>
              <a:t>и С), пьезоэлектрические (состоящие из кварцевых пластин), </a:t>
            </a:r>
            <a:r>
              <a:rPr lang="ru-RU" sz="2400" dirty="0" err="1" smtClean="0">
                <a:latin typeface="Courier New" pitchFamily="49" charset="0"/>
                <a:cs typeface="Courier New" pitchFamily="49" charset="0"/>
              </a:rPr>
              <a:t>безындуктивные</a:t>
            </a:r>
            <a:r>
              <a:rPr lang="ru-RU" sz="2400" dirty="0" smtClean="0">
                <a:latin typeface="Courier New" pitchFamily="49" charset="0"/>
                <a:cs typeface="Courier New" pitchFamily="49" charset="0"/>
              </a:rPr>
              <a:t> (состоящие из элементов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r </a:t>
            </a:r>
            <a:r>
              <a:rPr lang="ru-RU" sz="2400" dirty="0" smtClean="0">
                <a:latin typeface="Courier New" pitchFamily="49" charset="0"/>
                <a:cs typeface="Courier New" pitchFamily="49" charset="0"/>
              </a:rPr>
              <a:t>и С) и другие фильтры.</a:t>
            </a:r>
          </a:p>
          <a:p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9512" y="188640"/>
            <a:ext cx="874846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Наименьшее число элементов, из которых может состоять фильтр, равно </a:t>
            </a:r>
            <a:r>
              <a:rPr lang="ru-RU" sz="2000" u="sng" dirty="0" smtClean="0">
                <a:latin typeface="Courier New" pitchFamily="49" charset="0"/>
                <a:cs typeface="Courier New" pitchFamily="49" charset="0"/>
              </a:rPr>
              <a:t>двум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(Г-образный фильтр). За основное, базисное звено берётся именно </a:t>
            </a:r>
            <a:r>
              <a:rPr lang="ru-RU" sz="2000" u="sng" dirty="0" smtClean="0">
                <a:latin typeface="Courier New" pitchFamily="49" charset="0"/>
                <a:cs typeface="Courier New" pitchFamily="49" charset="0"/>
              </a:rPr>
              <a:t>Г-образное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, т.к. и Т-образные, и П-образные звенья могут рассматриваться в качестве комбинаций, составленных их Г-образных звеньев.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04864"/>
            <a:ext cx="3275857" cy="1974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3068960"/>
            <a:ext cx="945718" cy="465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2132856"/>
            <a:ext cx="3312368" cy="1960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28384" y="3068960"/>
            <a:ext cx="945718" cy="465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1600" y="5157192"/>
            <a:ext cx="945718" cy="465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0387" y="4288904"/>
            <a:ext cx="3312368" cy="194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1521" y="332656"/>
            <a:ext cx="8640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В случае симметричного Т- или П-образного фильтра параметры 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692696"/>
            <a:ext cx="96202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43808" y="620688"/>
            <a:ext cx="3651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вычисляются по формуле</a:t>
            </a:r>
            <a:r>
              <a:rPr lang="ru-RU" sz="2400" dirty="0" smtClean="0"/>
              <a:t>:</a:t>
            </a:r>
            <a:endParaRPr lang="ru-RU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1340768"/>
            <a:ext cx="3438525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95536" y="2564904"/>
            <a:ext cx="8424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Мера передачи </a:t>
            </a:r>
            <a:r>
              <a:rPr lang="en-US" sz="2000" dirty="0" smtClean="0">
                <a:latin typeface="Courier New" pitchFamily="49" charset="0"/>
                <a:cs typeface="Courier New" pitchFamily="49" charset="0"/>
              </a:rPr>
              <a:t>g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симметричного Т- или П-образного фильтра может быть определена как удвоенная мера передачи Г-образного фильтра.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3789040"/>
            <a:ext cx="22002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32656"/>
            <a:ext cx="77048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Четырёхполюсник обладает свойствами фильтра только в том случае, когда сопротивления</a:t>
            </a:r>
            <a:r>
              <a:rPr lang="ru-RU" sz="2400" dirty="0" smtClean="0"/>
              <a:t> </a:t>
            </a:r>
            <a:endParaRPr lang="ru-RU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692696"/>
            <a:ext cx="933450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1052736"/>
            <a:ext cx="4032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имеют разные знаки, т.е.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2132856"/>
            <a:ext cx="16192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2636912"/>
            <a:ext cx="16097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51520" y="3140968"/>
            <a:ext cx="88924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u="sng" dirty="0" smtClean="0">
                <a:latin typeface="Courier New" pitchFamily="49" charset="0"/>
                <a:cs typeface="Courier New" pitchFamily="49" charset="0"/>
              </a:rPr>
              <a:t>Полосой пропускания</a:t>
            </a:r>
            <a:r>
              <a:rPr lang="ru-RU" sz="2000" dirty="0" smtClean="0">
                <a:latin typeface="Courier New" pitchFamily="49" charset="0"/>
                <a:cs typeface="Courier New" pitchFamily="49" charset="0"/>
              </a:rPr>
              <a:t> реактивного фильтра является область частот, при которых собственное затухание реактивного фильтра равно нулю (а=0). Рассмотрим математическое описание фильтра:</a:t>
            </a:r>
            <a:endParaRPr lang="ru-RU" sz="20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15816" y="4797152"/>
            <a:ext cx="263842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91880" y="6237312"/>
            <a:ext cx="17811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</TotalTime>
  <Words>2819</Words>
  <Application>Microsoft Office PowerPoint</Application>
  <PresentationFormat>Экран (4:3)</PresentationFormat>
  <Paragraphs>190</Paragraphs>
  <Slides>50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6" baseType="lpstr">
      <vt:lpstr>Arial</vt:lpstr>
      <vt:lpstr>Calibri</vt:lpstr>
      <vt:lpstr>Cambria Math</vt:lpstr>
      <vt:lpstr>Courier New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ФИЛЬТРЫ_ТЭЦ</dc:title>
  <dc:creator>Катуженец;Березко</dc:creator>
  <cp:lastModifiedBy>ltso2</cp:lastModifiedBy>
  <cp:revision>335</cp:revision>
  <dcterms:created xsi:type="dcterms:W3CDTF">2016-03-15T09:19:26Z</dcterms:created>
  <dcterms:modified xsi:type="dcterms:W3CDTF">2022-05-04T10:43:42Z</dcterms:modified>
  <cp:contentStatus/>
</cp:coreProperties>
</file>